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70" r:id="rId6"/>
    <p:sldId id="268" r:id="rId7"/>
    <p:sldId id="264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71" r:id="rId1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092D-21EA-4260-8C60-EEDC45BFDFA1}" type="datetimeFigureOut">
              <a:rPr lang="nl-NL" smtClean="0"/>
              <a:pPr/>
              <a:t>9-5-2016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EF468-6824-4F3D-A246-1B1B4356C6F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092D-21EA-4260-8C60-EEDC45BFDFA1}" type="datetimeFigureOut">
              <a:rPr lang="nl-NL" smtClean="0"/>
              <a:pPr/>
              <a:t>9-5-2016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EF468-6824-4F3D-A246-1B1B4356C6F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092D-21EA-4260-8C60-EEDC45BFDFA1}" type="datetimeFigureOut">
              <a:rPr lang="nl-NL" smtClean="0"/>
              <a:pPr/>
              <a:t>9-5-2016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EF468-6824-4F3D-A246-1B1B4356C6F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092D-21EA-4260-8C60-EEDC45BFDFA1}" type="datetimeFigureOut">
              <a:rPr lang="nl-NL" smtClean="0"/>
              <a:pPr/>
              <a:t>9-5-2016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EF468-6824-4F3D-A246-1B1B4356C6F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092D-21EA-4260-8C60-EEDC45BFDFA1}" type="datetimeFigureOut">
              <a:rPr lang="nl-NL" smtClean="0"/>
              <a:pPr/>
              <a:t>9-5-2016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EF468-6824-4F3D-A246-1B1B4356C6F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092D-21EA-4260-8C60-EEDC45BFDFA1}" type="datetimeFigureOut">
              <a:rPr lang="nl-NL" smtClean="0"/>
              <a:pPr/>
              <a:t>9-5-2016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EF468-6824-4F3D-A246-1B1B4356C6F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092D-21EA-4260-8C60-EEDC45BFDFA1}" type="datetimeFigureOut">
              <a:rPr lang="nl-NL" smtClean="0"/>
              <a:pPr/>
              <a:t>9-5-2016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EF468-6824-4F3D-A246-1B1B4356C6F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092D-21EA-4260-8C60-EEDC45BFDFA1}" type="datetimeFigureOut">
              <a:rPr lang="nl-NL" smtClean="0"/>
              <a:pPr/>
              <a:t>9-5-2016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EF468-6824-4F3D-A246-1B1B4356C6F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092D-21EA-4260-8C60-EEDC45BFDFA1}" type="datetimeFigureOut">
              <a:rPr lang="nl-NL" smtClean="0"/>
              <a:pPr/>
              <a:t>9-5-2016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EF468-6824-4F3D-A246-1B1B4356C6F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092D-21EA-4260-8C60-EEDC45BFDFA1}" type="datetimeFigureOut">
              <a:rPr lang="nl-NL" smtClean="0"/>
              <a:pPr/>
              <a:t>9-5-2016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EF468-6824-4F3D-A246-1B1B4356C6F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5092D-21EA-4260-8C60-EEDC45BFDFA1}" type="datetimeFigureOut">
              <a:rPr lang="nl-NL" smtClean="0"/>
              <a:pPr/>
              <a:t>9-5-2016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EF468-6824-4F3D-A246-1B1B4356C6F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5092D-21EA-4260-8C60-EEDC45BFDFA1}" type="datetimeFigureOut">
              <a:rPr lang="nl-NL" smtClean="0"/>
              <a:pPr/>
              <a:t>9-5-2016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EF468-6824-4F3D-A246-1B1B4356C6F8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Medezeggenschap H 10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Wet op de Ondernemingsraden (WOR) Drees 1950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48037" y="5029200"/>
            <a:ext cx="2447925" cy="1790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lnSpcReduction="10000"/>
          </a:bodyPr>
          <a:lstStyle/>
          <a:p>
            <a:r>
              <a:rPr lang="nl-NL" b="1" dirty="0" smtClean="0"/>
              <a:t>Initiatiefrecht</a:t>
            </a:r>
            <a:r>
              <a:rPr lang="nl-NL" dirty="0" smtClean="0"/>
              <a:t> OR ongevraagd voorstellen over alle </a:t>
            </a:r>
            <a:r>
              <a:rPr lang="nl-NL" dirty="0" err="1" smtClean="0"/>
              <a:t>ec</a:t>
            </a:r>
            <a:r>
              <a:rPr lang="nl-NL" dirty="0" smtClean="0"/>
              <a:t>. Fin. , </a:t>
            </a:r>
            <a:r>
              <a:rPr lang="nl-NL" dirty="0" err="1" smtClean="0"/>
              <a:t>org</a:t>
            </a:r>
            <a:r>
              <a:rPr lang="nl-NL" dirty="0" smtClean="0"/>
              <a:t> en sociale zaken.</a:t>
            </a:r>
          </a:p>
          <a:p>
            <a:pPr>
              <a:buNone/>
            </a:pPr>
            <a:r>
              <a:rPr lang="nl-NL" dirty="0"/>
              <a:t>	</a:t>
            </a:r>
            <a:r>
              <a:rPr lang="nl-NL" dirty="0" smtClean="0"/>
              <a:t>- WG voor besluit minstens 1x overleggen</a:t>
            </a:r>
          </a:p>
          <a:p>
            <a:pPr>
              <a:buNone/>
            </a:pPr>
            <a:r>
              <a:rPr lang="nl-NL" dirty="0"/>
              <a:t>	</a:t>
            </a:r>
            <a:r>
              <a:rPr lang="nl-NL" dirty="0" smtClean="0"/>
              <a:t>- WG zo snel mogelijk schriftelijk informeren met redenen omkleed.</a:t>
            </a:r>
          </a:p>
          <a:p>
            <a:r>
              <a:rPr lang="nl-NL" b="1" dirty="0"/>
              <a:t>I</a:t>
            </a:r>
            <a:r>
              <a:rPr lang="nl-NL" b="1" dirty="0" smtClean="0"/>
              <a:t>nformatierecht </a:t>
            </a:r>
            <a:r>
              <a:rPr lang="nl-NL" dirty="0" smtClean="0"/>
              <a:t>– OR moet alle gevraagde en ongevraagde informatie die nodig is voor de uitvoering van de </a:t>
            </a:r>
            <a:r>
              <a:rPr lang="nl-NL" dirty="0" err="1" smtClean="0"/>
              <a:t>belangenhartiging</a:t>
            </a:r>
            <a:r>
              <a:rPr lang="nl-NL" dirty="0" smtClean="0"/>
              <a:t> ontvangen.</a:t>
            </a:r>
          </a:p>
          <a:p>
            <a:r>
              <a:rPr lang="nl-NL" b="1" dirty="0" smtClean="0"/>
              <a:t>Spreekrecht </a:t>
            </a:r>
            <a:r>
              <a:rPr lang="nl-NL" dirty="0" smtClean="0"/>
              <a:t>OR tijdens aandeelhoudersvergaderingen</a:t>
            </a:r>
            <a:endParaRPr lang="nl-NL" b="1" dirty="0"/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2160" y="4437112"/>
            <a:ext cx="2955420" cy="21602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r>
              <a:rPr lang="nl-NL" dirty="0" smtClean="0">
                <a:solidFill>
                  <a:srgbClr val="FF0000"/>
                </a:solidFill>
              </a:rPr>
              <a:t>Ondernemingsovereenkomst</a:t>
            </a:r>
            <a:r>
              <a:rPr lang="nl-NL" dirty="0" smtClean="0"/>
              <a:t> – bindende afspraken   (bovenwettelijk)</a:t>
            </a:r>
          </a:p>
          <a:p>
            <a:r>
              <a:rPr lang="nl-NL" dirty="0" smtClean="0"/>
              <a:t>Leden OR</a:t>
            </a:r>
          </a:p>
          <a:p>
            <a:pPr>
              <a:buNone/>
            </a:pPr>
            <a:r>
              <a:rPr lang="nl-NL" dirty="0"/>
              <a:t>	</a:t>
            </a:r>
            <a:r>
              <a:rPr lang="nl-NL" dirty="0" smtClean="0"/>
              <a:t>- OR verkiezingen</a:t>
            </a:r>
          </a:p>
          <a:p>
            <a:pPr>
              <a:buNone/>
            </a:pPr>
            <a:r>
              <a:rPr lang="nl-NL" dirty="0"/>
              <a:t>	</a:t>
            </a:r>
            <a:r>
              <a:rPr lang="nl-NL" dirty="0" smtClean="0"/>
              <a:t>- Actief kiesrecht (half jaar mogen stemmen)</a:t>
            </a:r>
          </a:p>
          <a:p>
            <a:pPr>
              <a:buNone/>
            </a:pPr>
            <a:r>
              <a:rPr lang="nl-NL" dirty="0"/>
              <a:t>	</a:t>
            </a:r>
            <a:r>
              <a:rPr lang="nl-NL" dirty="0" smtClean="0"/>
              <a:t>- Passief kiesrecht (jaar gekozen worden)</a:t>
            </a:r>
          </a:p>
          <a:p>
            <a:pPr>
              <a:buNone/>
            </a:pPr>
            <a:r>
              <a:rPr lang="nl-NL" dirty="0"/>
              <a:t>	</a:t>
            </a:r>
            <a:r>
              <a:rPr lang="nl-NL" dirty="0" smtClean="0"/>
              <a:t>- Opzegverbod tot 2 </a:t>
            </a:r>
            <a:r>
              <a:rPr lang="nl-NL" dirty="0" smtClean="0"/>
              <a:t>jaar </a:t>
            </a:r>
            <a:r>
              <a:rPr lang="nl-NL" dirty="0" smtClean="0"/>
              <a:t>na deelname wegens vervulling medezeggenschapstaken</a:t>
            </a:r>
          </a:p>
          <a:p>
            <a:endParaRPr lang="nl-NL" dirty="0"/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14707" y="4941168"/>
            <a:ext cx="2314585" cy="19168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1340768"/>
            <a:ext cx="8613041" cy="41044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Personeelsvertegenwoordiging (PVT)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10 t/m 49 werknemers</a:t>
            </a:r>
          </a:p>
          <a:p>
            <a:r>
              <a:rPr lang="nl-NL" dirty="0" smtClean="0"/>
              <a:t>Op verzoek (&gt;50%)  anders personeelsvergadering</a:t>
            </a:r>
          </a:p>
          <a:p>
            <a:r>
              <a:rPr lang="nl-NL" dirty="0" smtClean="0"/>
              <a:t>Vrijwillig mag ook</a:t>
            </a:r>
          </a:p>
          <a:p>
            <a:r>
              <a:rPr lang="nl-NL" dirty="0" smtClean="0"/>
              <a:t>&lt; 10 WN bepaald de WG</a:t>
            </a:r>
          </a:p>
          <a:p>
            <a:r>
              <a:rPr lang="nl-NL" dirty="0" smtClean="0"/>
              <a:t>Advies deskundige met toestemming WG</a:t>
            </a:r>
          </a:p>
          <a:p>
            <a:r>
              <a:rPr lang="nl-NL" dirty="0" smtClean="0"/>
              <a:t>In werktijd (zoveel mogelijk)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2160" y="1916832"/>
            <a:ext cx="2047875" cy="20859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85000" lnSpcReduction="20000"/>
          </a:bodyPr>
          <a:lstStyle/>
          <a:p>
            <a:r>
              <a:rPr lang="nl-NL" dirty="0" smtClean="0"/>
              <a:t>Overlegrecht (2x per jaar)</a:t>
            </a:r>
          </a:p>
          <a:p>
            <a:r>
              <a:rPr lang="nl-NL" dirty="0" smtClean="0"/>
              <a:t>Instemmingsrecht (personeelsregelingen)</a:t>
            </a:r>
          </a:p>
          <a:p>
            <a:r>
              <a:rPr lang="nl-NL" dirty="0" smtClean="0"/>
              <a:t>Adviesrecht (grote gevolgen WN)</a:t>
            </a:r>
          </a:p>
          <a:p>
            <a:r>
              <a:rPr lang="nl-NL" dirty="0" smtClean="0"/>
              <a:t>Informatierecht (benodigde info schriftelijk of mondeling ontvangen)</a:t>
            </a:r>
          </a:p>
          <a:p>
            <a:endParaRPr lang="nl-NL" dirty="0"/>
          </a:p>
          <a:p>
            <a:r>
              <a:rPr lang="nl-NL" dirty="0" smtClean="0"/>
              <a:t>Minimaal 3 leden gekozen via een geheime schriftelijk stemming (alle WN </a:t>
            </a:r>
            <a:r>
              <a:rPr lang="nl-NL" dirty="0" err="1" smtClean="0"/>
              <a:t>muv</a:t>
            </a:r>
            <a:r>
              <a:rPr lang="nl-NL" dirty="0" smtClean="0"/>
              <a:t> directie)</a:t>
            </a:r>
          </a:p>
          <a:p>
            <a:r>
              <a:rPr lang="nl-NL" dirty="0" smtClean="0"/>
              <a:t>10- 50 WN geen OR of PVT minimaal 2 keer per jaar een personeelsvergadering (PV)</a:t>
            </a:r>
          </a:p>
          <a:p>
            <a:r>
              <a:rPr lang="nl-NL" dirty="0" smtClean="0"/>
              <a:t>&gt;25% WN op verzoek vaker per jaar</a:t>
            </a:r>
          </a:p>
          <a:p>
            <a:r>
              <a:rPr lang="nl-NL" dirty="0" smtClean="0"/>
              <a:t>In werktijd over de algemene gang van zaken</a:t>
            </a:r>
          </a:p>
          <a:p>
            <a:r>
              <a:rPr lang="nl-NL" dirty="0" smtClean="0"/>
              <a:t>Adviesrecht PV als de </a:t>
            </a:r>
            <a:r>
              <a:rPr lang="nl-NL" dirty="0" err="1" smtClean="0"/>
              <a:t>belissingsgevolgen</a:t>
            </a:r>
            <a:r>
              <a:rPr lang="nl-NL" dirty="0" smtClean="0"/>
              <a:t> heeft voor meer dan 25% van de WN</a:t>
            </a:r>
          </a:p>
          <a:p>
            <a:endParaRPr lang="nl-NL" dirty="0"/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24328" y="44624"/>
            <a:ext cx="1524149" cy="15018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Stakingsrecht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 het Europees Sociaal </a:t>
            </a:r>
            <a:r>
              <a:rPr lang="nl-NL" dirty="0" err="1" smtClean="0"/>
              <a:t>Hndvest</a:t>
            </a:r>
            <a:r>
              <a:rPr lang="nl-NL" dirty="0" smtClean="0"/>
              <a:t> is het recht op staken vastgelegd.</a:t>
            </a:r>
          </a:p>
          <a:p>
            <a:r>
              <a:rPr lang="nl-NL" dirty="0" smtClean="0"/>
              <a:t>Welke twee soorten stakingen zijn er?</a:t>
            </a:r>
          </a:p>
          <a:p>
            <a:endParaRPr lang="nl-NL" dirty="0" smtClean="0"/>
          </a:p>
          <a:p>
            <a:r>
              <a:rPr lang="nl-NL" dirty="0" smtClean="0"/>
              <a:t>Wat is een </a:t>
            </a:r>
            <a:r>
              <a:rPr lang="nl-NL" dirty="0" err="1" smtClean="0"/>
              <a:t>vredessplichtclausule</a:t>
            </a:r>
            <a:r>
              <a:rPr lang="nl-NL" smtClean="0"/>
              <a:t>?</a:t>
            </a:r>
            <a:endParaRPr lang="nl-N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51520" y="836712"/>
            <a:ext cx="8640960" cy="1470025"/>
          </a:xfrm>
        </p:spPr>
        <p:txBody>
          <a:bodyPr/>
          <a:lstStyle/>
          <a:p>
            <a:pPr algn="l"/>
            <a:r>
              <a:rPr lang="nl-NL" sz="4000" dirty="0" smtClean="0"/>
              <a:t>Collectieve </a:t>
            </a:r>
            <a:r>
              <a:rPr lang="nl-NL" sz="4000" dirty="0" smtClean="0"/>
              <a:t>arbeidsovereenkomsten</a:t>
            </a:r>
            <a:endParaRPr lang="nl-NL" sz="40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03648" y="2852936"/>
            <a:ext cx="6400800" cy="2808312"/>
          </a:xfrm>
        </p:spPr>
        <p:txBody>
          <a:bodyPr>
            <a:normAutofit/>
          </a:bodyPr>
          <a:lstStyle/>
          <a:p>
            <a:r>
              <a:rPr lang="nl-NL" dirty="0" smtClean="0">
                <a:solidFill>
                  <a:srgbClr val="FF0000"/>
                </a:solidFill>
              </a:rPr>
              <a:t>Schriftelijke overeenkomst tussen een of meer werkgevers(organisaties) en een of meer werknemersorganisaties (meestal vakbonden)</a:t>
            </a:r>
            <a:endParaRPr lang="nl-NL" dirty="0">
              <a:solidFill>
                <a:srgbClr val="FF0000"/>
              </a:solidFill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504" y="4960796"/>
            <a:ext cx="2736304" cy="17691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Kaders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Collectief – voor alle WN die er onder vallen</a:t>
            </a:r>
          </a:p>
          <a:p>
            <a:r>
              <a:rPr lang="nl-NL" dirty="0" smtClean="0"/>
              <a:t>Wet           -  niet in strijd met de wet</a:t>
            </a:r>
          </a:p>
          <a:p>
            <a:r>
              <a:rPr lang="nl-NL" dirty="0" smtClean="0"/>
              <a:t>Verplichting (Wet op de Loonvorming)</a:t>
            </a:r>
          </a:p>
          <a:p>
            <a:pPr>
              <a:buNone/>
            </a:pPr>
            <a:r>
              <a:rPr lang="nl-NL" dirty="0"/>
              <a:t>	</a:t>
            </a:r>
            <a:r>
              <a:rPr lang="nl-NL" dirty="0" smtClean="0"/>
              <a:t>CAO Sluiten, wijzigen of opzeggen</a:t>
            </a:r>
          </a:p>
          <a:p>
            <a:pPr>
              <a:buNone/>
            </a:pPr>
            <a:r>
              <a:rPr lang="nl-NL" dirty="0"/>
              <a:t>	</a:t>
            </a:r>
            <a:r>
              <a:rPr lang="nl-NL" dirty="0" smtClean="0"/>
              <a:t>schriftelijk aanmelden bij het Ministerie van Sociale Zaken en Werkgelegenheid.</a:t>
            </a:r>
          </a:p>
          <a:p>
            <a:pPr>
              <a:buNone/>
            </a:pPr>
            <a:r>
              <a:rPr lang="nl-NL" dirty="0"/>
              <a:t>	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43325" y="5384800"/>
            <a:ext cx="1657350" cy="9239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Soorten </a:t>
            </a:r>
            <a:r>
              <a:rPr lang="nl-NL" dirty="0" err="1" smtClean="0"/>
              <a:t>CAO’s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Ondernemings-cao’s</a:t>
            </a:r>
          </a:p>
          <a:p>
            <a:r>
              <a:rPr lang="nl-NL" dirty="0" smtClean="0"/>
              <a:t>Bedrijfstak-cao’s</a:t>
            </a:r>
          </a:p>
          <a:p>
            <a:pPr>
              <a:buNone/>
            </a:pPr>
            <a:endParaRPr lang="nl-NL" dirty="0"/>
          </a:p>
          <a:p>
            <a:pPr>
              <a:buNone/>
            </a:pPr>
            <a:r>
              <a:rPr lang="nl-NL" dirty="0" smtClean="0"/>
              <a:t>Algemeen verbindend verklaren  </a:t>
            </a:r>
          </a:p>
          <a:p>
            <a:pPr>
              <a:buNone/>
            </a:pPr>
            <a:r>
              <a:rPr lang="nl-NL" dirty="0" smtClean="0"/>
              <a:t>voor de hele bedrijfstak </a:t>
            </a:r>
          </a:p>
          <a:p>
            <a:pPr>
              <a:buNone/>
            </a:pPr>
            <a:r>
              <a:rPr lang="nl-NL" dirty="0" smtClean="0"/>
              <a:t>door het Ministerie van Sociale Zaken en Werkgelegenheid.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81700" y="1268760"/>
            <a:ext cx="2705100" cy="2171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Vraag 1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Voor hoe lang mag een CAO algemeen verbindend verklaard worden?</a:t>
            </a:r>
            <a:endParaRPr lang="nl-N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Werking CAO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Afwijken mag alleen ten gunste van de WN</a:t>
            </a:r>
          </a:p>
          <a:p>
            <a:r>
              <a:rPr lang="nl-NL" dirty="0" smtClean="0"/>
              <a:t>Afwijken van (wettelijke) standaardbepalingen mag niet.</a:t>
            </a:r>
          </a:p>
          <a:p>
            <a:r>
              <a:rPr lang="nl-NL" dirty="0" smtClean="0"/>
              <a:t>WG verplicht om in een individuele arbeidsovereenkomst te melden dat er </a:t>
            </a:r>
            <a:r>
              <a:rPr lang="nl-NL" smtClean="0"/>
              <a:t>een CAO </a:t>
            </a:r>
            <a:r>
              <a:rPr lang="nl-NL" dirty="0" smtClean="0"/>
              <a:t>van toepassing is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Vraag 2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Noem een tweetal werknemersorganisaties.</a:t>
            </a:r>
          </a:p>
          <a:p>
            <a:endParaRPr lang="nl-NL" dirty="0" smtClean="0"/>
          </a:p>
          <a:p>
            <a:r>
              <a:rPr lang="nl-NL" dirty="0" smtClean="0"/>
              <a:t>Noem een tweetal werkgeversorganisaties.</a:t>
            </a:r>
            <a:endParaRPr lang="nl-N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Werking ondernemingsraad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=</a:t>
            </a:r>
            <a:r>
              <a:rPr lang="nl-NL" dirty="0" smtClean="0"/>
              <a:t>&gt; 50 verplicht</a:t>
            </a:r>
          </a:p>
          <a:p>
            <a:r>
              <a:rPr lang="nl-NL" dirty="0" smtClean="0"/>
              <a:t>Groep ondernemingen COR</a:t>
            </a:r>
          </a:p>
          <a:p>
            <a:r>
              <a:rPr lang="nl-NL" dirty="0" smtClean="0"/>
              <a:t>Naleven regels, gelijke behandeling/beloning</a:t>
            </a:r>
          </a:p>
          <a:p>
            <a:r>
              <a:rPr lang="nl-NL" dirty="0" smtClean="0"/>
              <a:t>Advies inwinnen (intern/extern) deskundigen</a:t>
            </a:r>
          </a:p>
          <a:p>
            <a:r>
              <a:rPr lang="nl-NL" dirty="0" smtClean="0"/>
              <a:t>Vergadering en overleg in werktijd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87824" y="4691173"/>
            <a:ext cx="3119946" cy="21479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Rechten OR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>
            <a:normAutofit fontScale="92500" lnSpcReduction="20000"/>
          </a:bodyPr>
          <a:lstStyle/>
          <a:p>
            <a:r>
              <a:rPr lang="nl-NL" b="1" dirty="0" smtClean="0"/>
              <a:t>Overlegrecht </a:t>
            </a:r>
            <a:r>
              <a:rPr lang="nl-NL" dirty="0" smtClean="0"/>
              <a:t>– min 2x per jaar algemene gang van zaken (betrokkenheid besluitvorming)</a:t>
            </a:r>
          </a:p>
          <a:p>
            <a:r>
              <a:rPr lang="nl-NL" b="1" dirty="0" smtClean="0"/>
              <a:t>Instemmingsrecht - </a:t>
            </a:r>
            <a:r>
              <a:rPr lang="nl-NL" dirty="0" smtClean="0"/>
              <a:t>personeelsregelingen (niet instemmen – kantonrechter na voorleggen aan bedrijfscommissie (WG/WN sector)</a:t>
            </a:r>
          </a:p>
          <a:p>
            <a:r>
              <a:rPr lang="nl-NL" b="1" dirty="0" smtClean="0"/>
              <a:t>Adviesrecht </a:t>
            </a:r>
            <a:r>
              <a:rPr lang="nl-NL" dirty="0" smtClean="0"/>
              <a:t>– WG beslissingen met grote gevolgen voor </a:t>
            </a:r>
            <a:r>
              <a:rPr lang="nl-NL" dirty="0" err="1" smtClean="0"/>
              <a:t>Wn</a:t>
            </a:r>
            <a:r>
              <a:rPr lang="nl-NL" dirty="0" smtClean="0"/>
              <a:t> (reorganisatie/fusie)</a:t>
            </a:r>
          </a:p>
          <a:p>
            <a:pPr>
              <a:buNone/>
            </a:pPr>
            <a:r>
              <a:rPr lang="nl-NL" b="1" dirty="0" smtClean="0"/>
              <a:t>	- </a:t>
            </a:r>
            <a:r>
              <a:rPr lang="nl-NL" dirty="0" smtClean="0"/>
              <a:t>afwijking- maand uitstellen (</a:t>
            </a:r>
            <a:r>
              <a:rPr lang="nl-NL" dirty="0" err="1" smtClean="0"/>
              <a:t>opschortingsplicht</a:t>
            </a:r>
            <a:r>
              <a:rPr lang="nl-NL" dirty="0" smtClean="0"/>
              <a:t>)</a:t>
            </a:r>
          </a:p>
          <a:p>
            <a:pPr>
              <a:buNone/>
            </a:pPr>
            <a:r>
              <a:rPr lang="nl-NL" dirty="0"/>
              <a:t>	</a:t>
            </a:r>
            <a:r>
              <a:rPr lang="nl-NL" dirty="0" smtClean="0"/>
              <a:t>- OR voorleggen Ondernemingskamer van</a:t>
            </a:r>
          </a:p>
          <a:p>
            <a:pPr>
              <a:buNone/>
            </a:pPr>
            <a:r>
              <a:rPr lang="nl-NL" dirty="0"/>
              <a:t> </a:t>
            </a:r>
            <a:r>
              <a:rPr lang="nl-NL" dirty="0" smtClean="0"/>
              <a:t>      Gerechtshof Amsterdam</a:t>
            </a:r>
            <a:endParaRPr lang="nl-NL" dirty="0"/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5349593"/>
            <a:ext cx="2447925" cy="1495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377</Words>
  <Application>Microsoft Office PowerPoint</Application>
  <PresentationFormat>Diavoorstelling (4:3)</PresentationFormat>
  <Paragraphs>74</Paragraphs>
  <Slides>15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16" baseType="lpstr">
      <vt:lpstr>Office-thema</vt:lpstr>
      <vt:lpstr>Medezeggenschap H 10</vt:lpstr>
      <vt:lpstr>Collectieve arbeidsovereenkomsten</vt:lpstr>
      <vt:lpstr>Kaders</vt:lpstr>
      <vt:lpstr>Soorten CAO’s</vt:lpstr>
      <vt:lpstr>Vraag 1</vt:lpstr>
      <vt:lpstr>Werking CAO</vt:lpstr>
      <vt:lpstr>Vraag 2</vt:lpstr>
      <vt:lpstr>Werking ondernemingsraad</vt:lpstr>
      <vt:lpstr>Rechten OR</vt:lpstr>
      <vt:lpstr>Dia 10</vt:lpstr>
      <vt:lpstr>Dia 11</vt:lpstr>
      <vt:lpstr>Dia 12</vt:lpstr>
      <vt:lpstr>Personeelsvertegenwoordiging (PVT)</vt:lpstr>
      <vt:lpstr>Dia 14</vt:lpstr>
      <vt:lpstr>Stakingsrecht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Medezeggenschap</dc:title>
  <dc:creator>janwillem</dc:creator>
  <cp:lastModifiedBy>janwillem</cp:lastModifiedBy>
  <cp:revision>12</cp:revision>
  <dcterms:created xsi:type="dcterms:W3CDTF">2016-02-09T09:16:11Z</dcterms:created>
  <dcterms:modified xsi:type="dcterms:W3CDTF">2016-05-09T17:29:39Z</dcterms:modified>
</cp:coreProperties>
</file>